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16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hyperlink" Target="mailto:girnad2023@gmail.com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35" y="1206499"/>
            <a:ext cx="4405630" cy="3300262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7620" indent="27940" algn="just">
              <a:lnSpc>
                <a:spcPts val="1080"/>
              </a:lnSpc>
              <a:spcBef>
                <a:spcPts val="15"/>
              </a:spcBef>
            </a:pPr>
            <a:r>
              <a:rPr sz="1000" spc="-5" dirty="0">
                <a:latin typeface="Calibri"/>
                <a:cs typeface="Calibri"/>
              </a:rPr>
              <a:t>Dans un </a:t>
            </a:r>
            <a:r>
              <a:rPr sz="1000" dirty="0">
                <a:latin typeface="Calibri"/>
                <a:cs typeface="Calibri"/>
              </a:rPr>
              <a:t>contexte </a:t>
            </a:r>
            <a:r>
              <a:rPr sz="1000" spc="-5" dirty="0">
                <a:latin typeface="Calibri"/>
                <a:cs typeface="Calibri"/>
              </a:rPr>
              <a:t>international caractérisé par des difficultés économiques d’une  part, </a:t>
            </a:r>
            <a:r>
              <a:rPr sz="1000" dirty="0">
                <a:latin typeface="Calibri"/>
                <a:cs typeface="Calibri"/>
              </a:rPr>
              <a:t>et </a:t>
            </a:r>
            <a:r>
              <a:rPr sz="1000" spc="-5" dirty="0">
                <a:latin typeface="Calibri"/>
                <a:cs typeface="Calibri"/>
              </a:rPr>
              <a:t>sous la prise du changement climatique d’autre part, la sécurité   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alimentaire</a:t>
            </a:r>
            <a:endParaRPr sz="1000" dirty="0">
              <a:latin typeface="Calibri"/>
              <a:cs typeface="Calibri"/>
            </a:endParaRPr>
          </a:p>
          <a:p>
            <a:pPr marL="12700" marR="5080" algn="just">
              <a:lnSpc>
                <a:spcPts val="1080"/>
              </a:lnSpc>
            </a:pPr>
            <a:r>
              <a:rPr sz="1000" dirty="0">
                <a:latin typeface="Calibri"/>
                <a:cs typeface="Calibri"/>
              </a:rPr>
              <a:t>s’est </a:t>
            </a:r>
            <a:r>
              <a:rPr sz="1000" spc="-5" dirty="0">
                <a:latin typeface="Calibri"/>
                <a:cs typeface="Calibri"/>
              </a:rPr>
              <a:t>imposée, </a:t>
            </a:r>
            <a:r>
              <a:rPr sz="1000" spc="-10" dirty="0">
                <a:latin typeface="Calibri"/>
                <a:cs typeface="Calibri"/>
              </a:rPr>
              <a:t>plus que </a:t>
            </a:r>
            <a:r>
              <a:rPr sz="1000" spc="-5" dirty="0">
                <a:latin typeface="Calibri"/>
                <a:cs typeface="Calibri"/>
              </a:rPr>
              <a:t>jamais, comme le défi majeur de l’humanité. Face </a:t>
            </a:r>
            <a:r>
              <a:rPr sz="1000" dirty="0">
                <a:latin typeface="Calibri"/>
                <a:cs typeface="Calibri"/>
              </a:rPr>
              <a:t>à </a:t>
            </a:r>
            <a:r>
              <a:rPr sz="1000" spc="-5" dirty="0">
                <a:latin typeface="Calibri"/>
                <a:cs typeface="Calibri"/>
              </a:rPr>
              <a:t>ce  constat, le </a:t>
            </a:r>
            <a:r>
              <a:rPr sz="1000" dirty="0">
                <a:latin typeface="Calibri"/>
                <a:cs typeface="Calibri"/>
              </a:rPr>
              <a:t>secteur </a:t>
            </a:r>
            <a:r>
              <a:rPr sz="1000" spc="-5" dirty="0">
                <a:latin typeface="Calibri"/>
                <a:cs typeface="Calibri"/>
              </a:rPr>
              <a:t>agricole </a:t>
            </a:r>
            <a:r>
              <a:rPr sz="1000" dirty="0">
                <a:latin typeface="Calibri"/>
                <a:cs typeface="Calibri"/>
              </a:rPr>
              <a:t>se </a:t>
            </a:r>
            <a:r>
              <a:rPr sz="1000" spc="-5" dirty="0">
                <a:latin typeface="Calibri"/>
                <a:cs typeface="Calibri"/>
              </a:rPr>
              <a:t>trouve aux croisées de divers enjeux. En fait, les  manifestations tangibles du changement climatique, la perte de la biodiversité, </a:t>
            </a:r>
            <a:r>
              <a:rPr sz="1000" spc="-10" dirty="0">
                <a:latin typeface="Calibri"/>
                <a:cs typeface="Calibri"/>
              </a:rPr>
              <a:t>la  </a:t>
            </a:r>
            <a:r>
              <a:rPr sz="1000" spc="-5" dirty="0">
                <a:latin typeface="Calibri"/>
                <a:cs typeface="Calibri"/>
              </a:rPr>
              <a:t>rareté des ressources </a:t>
            </a:r>
            <a:r>
              <a:rPr sz="1000" dirty="0">
                <a:latin typeface="Calibri"/>
                <a:cs typeface="Calibri"/>
              </a:rPr>
              <a:t>en eau et </a:t>
            </a:r>
            <a:r>
              <a:rPr sz="1000" spc="-5" dirty="0">
                <a:latin typeface="Calibri"/>
                <a:cs typeface="Calibri"/>
              </a:rPr>
              <a:t>la dégradation des terre contraignent la production  agricole. </a:t>
            </a:r>
            <a:r>
              <a:rPr sz="1000" spc="5" dirty="0">
                <a:latin typeface="Calibri"/>
                <a:cs typeface="Calibri"/>
              </a:rPr>
              <a:t>En </a:t>
            </a:r>
            <a:r>
              <a:rPr sz="1000" spc="-5" dirty="0">
                <a:latin typeface="Calibri"/>
                <a:cs typeface="Calibri"/>
              </a:rPr>
              <a:t>outre, les défis </a:t>
            </a:r>
            <a:r>
              <a:rPr sz="1000" spc="5" dirty="0">
                <a:latin typeface="Calibri"/>
                <a:cs typeface="Calibri"/>
              </a:rPr>
              <a:t>du </a:t>
            </a:r>
            <a:r>
              <a:rPr sz="1000" spc="-5" dirty="0">
                <a:latin typeface="Calibri"/>
                <a:cs typeface="Calibri"/>
              </a:rPr>
              <a:t>secteur agricole portent sur l’amélioration de </a:t>
            </a:r>
            <a:r>
              <a:rPr sz="1000" spc="-10" dirty="0">
                <a:latin typeface="Calibri"/>
                <a:cs typeface="Calibri"/>
              </a:rPr>
              <a:t>la  </a:t>
            </a:r>
            <a:r>
              <a:rPr sz="1000" spc="-5" dirty="0">
                <a:latin typeface="Calibri"/>
                <a:cs typeface="Calibri"/>
              </a:rPr>
              <a:t>valeur ajoutée, la consolidation des circuits de commercialisation </a:t>
            </a:r>
            <a:r>
              <a:rPr sz="1000" dirty="0">
                <a:latin typeface="Calibri"/>
                <a:cs typeface="Calibri"/>
              </a:rPr>
              <a:t>et  </a:t>
            </a:r>
            <a:r>
              <a:rPr sz="1000" spc="-5" dirty="0">
                <a:latin typeface="Calibri"/>
                <a:cs typeface="Calibri"/>
              </a:rPr>
              <a:t>d’approvisionnement, l’adéquation des services d’accompagnement </a:t>
            </a:r>
            <a:r>
              <a:rPr sz="1000" dirty="0">
                <a:latin typeface="Calibri"/>
                <a:cs typeface="Calibri"/>
              </a:rPr>
              <a:t>et  </a:t>
            </a:r>
            <a:r>
              <a:rPr sz="1000" spc="-5" dirty="0">
                <a:latin typeface="Calibri"/>
                <a:cs typeface="Calibri"/>
              </a:rPr>
              <a:t>l’augmentation des capacités de valorisation </a:t>
            </a:r>
            <a:r>
              <a:rPr sz="1000" dirty="0">
                <a:latin typeface="Calibri"/>
                <a:cs typeface="Calibri"/>
              </a:rPr>
              <a:t>et </a:t>
            </a:r>
            <a:r>
              <a:rPr sz="1000" spc="5" dirty="0">
                <a:latin typeface="Calibri"/>
                <a:cs typeface="Calibri"/>
              </a:rPr>
              <a:t>de </a:t>
            </a:r>
            <a:r>
              <a:rPr sz="1000" spc="-5" dirty="0">
                <a:latin typeface="Calibri"/>
                <a:cs typeface="Calibri"/>
              </a:rPr>
              <a:t>transformation agro-industrielle.  L’adoption d’une agriculture durable </a:t>
            </a:r>
            <a:r>
              <a:rPr sz="1000" dirty="0">
                <a:latin typeface="Calibri"/>
                <a:cs typeface="Calibri"/>
              </a:rPr>
              <a:t>est </a:t>
            </a:r>
            <a:r>
              <a:rPr sz="1000" spc="-5" dirty="0">
                <a:latin typeface="Calibri"/>
                <a:cs typeface="Calibri"/>
              </a:rPr>
              <a:t>désormais un impératif pour </a:t>
            </a:r>
            <a:r>
              <a:rPr sz="1000" dirty="0">
                <a:latin typeface="Calibri"/>
                <a:cs typeface="Calibri"/>
              </a:rPr>
              <a:t>préserver  </a:t>
            </a:r>
            <a:r>
              <a:rPr sz="1000" spc="-5" dirty="0">
                <a:latin typeface="Calibri"/>
                <a:cs typeface="Calibri"/>
              </a:rPr>
              <a:t>l'intégrité écologique </a:t>
            </a:r>
            <a:r>
              <a:rPr sz="1000" dirty="0">
                <a:latin typeface="Calibri"/>
                <a:cs typeface="Calibri"/>
              </a:rPr>
              <a:t>et </a:t>
            </a:r>
            <a:r>
              <a:rPr sz="1000" spc="-5" dirty="0">
                <a:latin typeface="Calibri"/>
                <a:cs typeface="Calibri"/>
              </a:rPr>
              <a:t>biologique, maintenir les paysages agricoles </a:t>
            </a:r>
            <a:r>
              <a:rPr sz="1000" dirty="0">
                <a:latin typeface="Calibri"/>
                <a:cs typeface="Calibri"/>
              </a:rPr>
              <a:t>et </a:t>
            </a:r>
            <a:r>
              <a:rPr sz="1000" spc="-5" dirty="0">
                <a:latin typeface="Calibri"/>
                <a:cs typeface="Calibri"/>
              </a:rPr>
              <a:t>agro-  pastoraux  </a:t>
            </a:r>
            <a:r>
              <a:rPr sz="1000" dirty="0">
                <a:latin typeface="Calibri"/>
                <a:cs typeface="Calibri"/>
              </a:rPr>
              <a:t>et </a:t>
            </a:r>
            <a:r>
              <a:rPr sz="1000" spc="-5" dirty="0">
                <a:latin typeface="Calibri"/>
                <a:cs typeface="Calibri"/>
              </a:rPr>
              <a:t>améliorer la </a:t>
            </a:r>
            <a:r>
              <a:rPr sz="1000" spc="-10" dirty="0">
                <a:latin typeface="Calibri"/>
                <a:cs typeface="Calibri"/>
              </a:rPr>
              <a:t>résilience </a:t>
            </a:r>
            <a:r>
              <a:rPr sz="1000" spc="-5" dirty="0">
                <a:latin typeface="Calibri"/>
                <a:cs typeface="Calibri"/>
              </a:rPr>
              <a:t>des </a:t>
            </a:r>
            <a:r>
              <a:rPr sz="1000" dirty="0">
                <a:latin typeface="Calibri"/>
                <a:cs typeface="Calibri"/>
              </a:rPr>
              <a:t>agroécosystèmes. A  </a:t>
            </a:r>
            <a:r>
              <a:rPr sz="1000" spc="-5" dirty="0">
                <a:latin typeface="Calibri"/>
                <a:cs typeface="Calibri"/>
              </a:rPr>
              <a:t>cet effet, </a:t>
            </a:r>
            <a:r>
              <a:rPr sz="1000" dirty="0">
                <a:latin typeface="Calibri"/>
                <a:cs typeface="Calibri"/>
              </a:rPr>
              <a:t>et </a:t>
            </a:r>
            <a:r>
              <a:rPr sz="1000" spc="-5" dirty="0" err="1">
                <a:latin typeface="Calibri"/>
                <a:cs typeface="Calibri"/>
              </a:rPr>
              <a:t>partant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lang="fr-FR" sz="1000" spc="-10" dirty="0">
                <a:latin typeface="Calibri"/>
                <a:cs typeface="Calibri"/>
              </a:rPr>
              <a:t> </a:t>
            </a:r>
            <a:r>
              <a:rPr sz="1000" dirty="0" err="1">
                <a:latin typeface="Calibri"/>
                <a:cs typeface="Calibri"/>
              </a:rPr>
              <a:t>sa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responsabilité sociétale, l'ESA Morgane </a:t>
            </a:r>
            <a:r>
              <a:rPr sz="1000" dirty="0">
                <a:latin typeface="Calibri"/>
                <a:cs typeface="Calibri"/>
              </a:rPr>
              <a:t>organise en </a:t>
            </a:r>
            <a:r>
              <a:rPr sz="1000" spc="-5" dirty="0">
                <a:latin typeface="Calibri"/>
                <a:cs typeface="Calibri"/>
              </a:rPr>
              <a:t>collaboration </a:t>
            </a:r>
            <a:r>
              <a:rPr sz="1000" dirty="0">
                <a:latin typeface="Calibri"/>
                <a:cs typeface="Calibri"/>
              </a:rPr>
              <a:t>avec l’ICARDA  </a:t>
            </a:r>
            <a:r>
              <a:rPr sz="1000" spc="-5" dirty="0">
                <a:latin typeface="Calibri"/>
                <a:cs typeface="Calibri"/>
              </a:rPr>
              <a:t>son   huitième   </a:t>
            </a:r>
            <a:r>
              <a:rPr sz="1000" spc="-10" dirty="0">
                <a:latin typeface="Calibri"/>
                <a:cs typeface="Calibri"/>
              </a:rPr>
              <a:t>colloque   </a:t>
            </a:r>
            <a:r>
              <a:rPr sz="1000" spc="-5" dirty="0">
                <a:latin typeface="Calibri"/>
                <a:cs typeface="Calibri"/>
              </a:rPr>
              <a:t>international   </a:t>
            </a:r>
            <a:r>
              <a:rPr sz="1000" spc="5" dirty="0">
                <a:latin typeface="Calibri"/>
                <a:cs typeface="Calibri"/>
              </a:rPr>
              <a:t>sur   </a:t>
            </a:r>
            <a:r>
              <a:rPr sz="1000" b="1" i="1" spc="5" dirty="0">
                <a:latin typeface="Calibri"/>
                <a:cs typeface="Calibri"/>
              </a:rPr>
              <a:t>la   </a:t>
            </a:r>
            <a:r>
              <a:rPr sz="1000" b="1" i="1" spc="-5" dirty="0">
                <a:latin typeface="Calibri"/>
                <a:cs typeface="Calibri"/>
              </a:rPr>
              <a:t>Gestion   Intégrée   </a:t>
            </a:r>
            <a:r>
              <a:rPr sz="1000" b="1" i="1" dirty="0">
                <a:latin typeface="Calibri"/>
                <a:cs typeface="Calibri"/>
              </a:rPr>
              <a:t>des </a:t>
            </a:r>
            <a:r>
              <a:rPr sz="1000" b="1" i="1" spc="220" dirty="0">
                <a:latin typeface="Calibri"/>
                <a:cs typeface="Calibri"/>
              </a:rPr>
              <a:t> </a:t>
            </a:r>
            <a:r>
              <a:rPr sz="1000" b="1" i="1" spc="-5" dirty="0" err="1">
                <a:latin typeface="Calibri"/>
                <a:cs typeface="Calibri"/>
              </a:rPr>
              <a:t>Ressources</a:t>
            </a:r>
            <a:r>
              <a:rPr lang="fr-FR" sz="1000" b="1" i="1" spc="-5" dirty="0">
                <a:latin typeface="Calibri"/>
                <a:cs typeface="Calibri"/>
              </a:rPr>
              <a:t> </a:t>
            </a:r>
            <a:r>
              <a:rPr sz="1000" b="1" i="1" spc="-5" dirty="0" err="1">
                <a:latin typeface="Calibri"/>
                <a:cs typeface="Calibri"/>
              </a:rPr>
              <a:t>Naturelles</a:t>
            </a:r>
            <a:r>
              <a:rPr sz="1000" b="1" i="1" spc="-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et </a:t>
            </a:r>
            <a:r>
              <a:rPr sz="1000" b="1" i="1" spc="-5" dirty="0">
                <a:latin typeface="Calibri"/>
                <a:cs typeface="Calibri"/>
              </a:rPr>
              <a:t>l’Agriculture Durable</a:t>
            </a:r>
            <a:r>
              <a:rPr sz="1000" spc="-5" dirty="0">
                <a:latin typeface="Calibri"/>
                <a:cs typeface="Calibri"/>
              </a:rPr>
              <a:t>. Un cadre pour contribuer </a:t>
            </a:r>
            <a:r>
              <a:rPr sz="1000" dirty="0">
                <a:latin typeface="Calibri"/>
                <a:cs typeface="Calibri"/>
              </a:rPr>
              <a:t>au débat </a:t>
            </a:r>
            <a:r>
              <a:rPr sz="1000" spc="-5" dirty="0">
                <a:latin typeface="Calibri"/>
                <a:cs typeface="Calibri"/>
              </a:rPr>
              <a:t>scientifique  actuel </a:t>
            </a:r>
            <a:r>
              <a:rPr sz="1000" dirty="0">
                <a:latin typeface="Calibri"/>
                <a:cs typeface="Calibri"/>
              </a:rPr>
              <a:t>à </a:t>
            </a:r>
            <a:r>
              <a:rPr sz="1000" spc="-5" dirty="0">
                <a:latin typeface="Calibri"/>
                <a:cs typeface="Calibri"/>
              </a:rPr>
              <a:t>travers la diffusion des connaissances </a:t>
            </a:r>
            <a:r>
              <a:rPr sz="1000" dirty="0">
                <a:latin typeface="Calibri"/>
                <a:cs typeface="Calibri"/>
              </a:rPr>
              <a:t>et </a:t>
            </a:r>
            <a:r>
              <a:rPr sz="1000" spc="-5" dirty="0">
                <a:latin typeface="Calibri"/>
                <a:cs typeface="Calibri"/>
              </a:rPr>
              <a:t>l’échange, le partage </a:t>
            </a:r>
            <a:r>
              <a:rPr sz="1000" spc="100" dirty="0">
                <a:latin typeface="Calibri"/>
                <a:cs typeface="Calibri"/>
              </a:rPr>
              <a:t> </a:t>
            </a:r>
            <a:r>
              <a:rPr sz="1000" spc="-5" dirty="0" err="1">
                <a:latin typeface="Calibri"/>
                <a:cs typeface="Calibri"/>
              </a:rPr>
              <a:t>d'expériences</a:t>
            </a:r>
            <a:r>
              <a:rPr lang="fr-FR"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et </a:t>
            </a:r>
            <a:r>
              <a:rPr sz="1000" spc="-5" dirty="0">
                <a:latin typeface="Calibri"/>
                <a:cs typeface="Calibri"/>
              </a:rPr>
              <a:t>des réflexions scientifiques </a:t>
            </a:r>
            <a:r>
              <a:rPr sz="1000" spc="-10" dirty="0">
                <a:latin typeface="Calibri"/>
                <a:cs typeface="Calibri"/>
              </a:rPr>
              <a:t>concernant </a:t>
            </a:r>
            <a:r>
              <a:rPr sz="1000" spc="-5" dirty="0">
                <a:latin typeface="Calibri"/>
                <a:cs typeface="Calibri"/>
              </a:rPr>
              <a:t>les tendances </a:t>
            </a:r>
            <a:r>
              <a:rPr sz="1000" dirty="0">
                <a:latin typeface="Calibri"/>
                <a:cs typeface="Calibri"/>
              </a:rPr>
              <a:t>et </a:t>
            </a:r>
            <a:r>
              <a:rPr sz="1000" spc="-5" dirty="0">
                <a:latin typeface="Calibri"/>
                <a:cs typeface="Calibri"/>
              </a:rPr>
              <a:t>les </a:t>
            </a:r>
            <a:r>
              <a:rPr sz="1000" spc="-10" dirty="0">
                <a:latin typeface="Calibri"/>
                <a:cs typeface="Calibri"/>
              </a:rPr>
              <a:t>problèmes </a:t>
            </a:r>
            <a:r>
              <a:rPr sz="1000" spc="-5" dirty="0">
                <a:latin typeface="Calibri"/>
                <a:cs typeface="Calibri"/>
              </a:rPr>
              <a:t>majeures  d’une transition de l’agriculture Tunisienne </a:t>
            </a:r>
            <a:r>
              <a:rPr sz="1000" dirty="0">
                <a:latin typeface="Calibri"/>
                <a:cs typeface="Calibri"/>
              </a:rPr>
              <a:t>vers </a:t>
            </a:r>
            <a:r>
              <a:rPr sz="1000" spc="-5" dirty="0">
                <a:latin typeface="Calibri"/>
                <a:cs typeface="Calibri"/>
              </a:rPr>
              <a:t>des modèles d’intensification  </a:t>
            </a:r>
            <a:r>
              <a:rPr sz="1000" spc="-10" dirty="0">
                <a:latin typeface="Calibri"/>
                <a:cs typeface="Calibri"/>
              </a:rPr>
              <a:t>durable. </a:t>
            </a:r>
            <a:r>
              <a:rPr sz="1000" spc="-5" dirty="0">
                <a:latin typeface="Calibri"/>
                <a:cs typeface="Calibri"/>
              </a:rPr>
              <a:t>En raison de l’aspect global des thématiques abordées, le public </a:t>
            </a:r>
            <a:r>
              <a:rPr sz="1000" dirty="0">
                <a:latin typeface="Calibri"/>
                <a:cs typeface="Calibri"/>
              </a:rPr>
              <a:t>visé  s'étend à </a:t>
            </a:r>
            <a:r>
              <a:rPr sz="1000" spc="-5" dirty="0">
                <a:latin typeface="Calibri"/>
                <a:cs typeface="Calibri"/>
              </a:rPr>
              <a:t>la communauté </a:t>
            </a:r>
            <a:r>
              <a:rPr sz="1000" spc="-10" dirty="0">
                <a:latin typeface="Calibri"/>
                <a:cs typeface="Calibri"/>
              </a:rPr>
              <a:t>scientifique </a:t>
            </a:r>
            <a:r>
              <a:rPr sz="1000" spc="-5" dirty="0">
                <a:latin typeface="Calibri"/>
                <a:cs typeface="Calibri"/>
              </a:rPr>
              <a:t>tant nationale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qu’internationale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2700" algn="just">
              <a:lnSpc>
                <a:spcPts val="1285"/>
              </a:lnSpc>
            </a:pPr>
            <a:r>
              <a:rPr sz="1100" b="1" i="1" dirty="0">
                <a:solidFill>
                  <a:srgbClr val="007436"/>
                </a:solidFill>
                <a:latin typeface="Calibri"/>
                <a:cs typeface="Calibri"/>
              </a:rPr>
              <a:t>Dates</a:t>
            </a:r>
            <a:r>
              <a:rPr sz="1100" b="1" i="1" spc="-70" dirty="0">
                <a:solidFill>
                  <a:srgbClr val="007436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007436"/>
                </a:solidFill>
                <a:latin typeface="Calibri"/>
                <a:cs typeface="Calibri"/>
              </a:rPr>
              <a:t>importantes</a:t>
            </a:r>
            <a:endParaRPr sz="1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solidFill>
                  <a:srgbClr val="252F33"/>
                </a:solidFill>
                <a:latin typeface="Calibri"/>
                <a:cs typeface="Calibri"/>
              </a:rPr>
              <a:t>Date </a:t>
            </a:r>
            <a:r>
              <a:rPr sz="1100" dirty="0">
                <a:solidFill>
                  <a:srgbClr val="252F33"/>
                </a:solidFill>
                <a:latin typeface="Calibri"/>
                <a:cs typeface="Calibri"/>
              </a:rPr>
              <a:t>limite de </a:t>
            </a:r>
            <a:r>
              <a:rPr sz="1100" spc="-5" dirty="0">
                <a:solidFill>
                  <a:srgbClr val="252F33"/>
                </a:solidFill>
                <a:latin typeface="Calibri"/>
                <a:cs typeface="Calibri"/>
              </a:rPr>
              <a:t>soumission des résumes: </a:t>
            </a:r>
            <a:r>
              <a:rPr sz="1100" b="1" dirty="0">
                <a:solidFill>
                  <a:srgbClr val="252F33"/>
                </a:solidFill>
                <a:latin typeface="Calibri"/>
                <a:cs typeface="Calibri"/>
              </a:rPr>
              <a:t>31 Janvier</a:t>
            </a:r>
            <a:r>
              <a:rPr sz="1100" b="1" spc="-90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52F33"/>
                </a:solidFill>
                <a:latin typeface="Calibri"/>
                <a:cs typeface="Calibri"/>
              </a:rPr>
              <a:t>2023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235" y="4464938"/>
            <a:ext cx="28308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52F33"/>
                </a:solidFill>
                <a:latin typeface="Calibri"/>
                <a:cs typeface="Calibri"/>
              </a:rPr>
              <a:t>Réponse du </a:t>
            </a:r>
            <a:r>
              <a:rPr sz="1100" spc="-5" dirty="0">
                <a:solidFill>
                  <a:srgbClr val="252F33"/>
                </a:solidFill>
                <a:latin typeface="Calibri"/>
                <a:cs typeface="Calibri"/>
              </a:rPr>
              <a:t>comite scientifique:  </a:t>
            </a:r>
            <a:r>
              <a:rPr sz="1100" b="1" dirty="0">
                <a:solidFill>
                  <a:srgbClr val="252F33"/>
                </a:solidFill>
                <a:latin typeface="Calibri"/>
                <a:cs typeface="Calibri"/>
              </a:rPr>
              <a:t>10 Février</a:t>
            </a:r>
            <a:r>
              <a:rPr sz="1100" b="1" spc="120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52F33"/>
                </a:solidFill>
                <a:latin typeface="Calibri"/>
                <a:cs typeface="Calibri"/>
              </a:rPr>
              <a:t>2023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52F33"/>
                </a:solidFill>
                <a:latin typeface="Calibri"/>
                <a:cs typeface="Calibri"/>
              </a:rPr>
              <a:t>Inscription: </a:t>
            </a:r>
            <a:r>
              <a:rPr sz="1100" b="1" dirty="0">
                <a:solidFill>
                  <a:srgbClr val="252F33"/>
                </a:solidFill>
                <a:latin typeface="Calibri"/>
                <a:cs typeface="Calibri"/>
              </a:rPr>
              <a:t>1 Mars</a:t>
            </a:r>
            <a:r>
              <a:rPr sz="1100" b="1" spc="-140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52F33"/>
                </a:solidFill>
                <a:latin typeface="Calibri"/>
                <a:cs typeface="Calibri"/>
              </a:rPr>
              <a:t>2023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i="1" dirty="0">
                <a:solidFill>
                  <a:srgbClr val="007436"/>
                </a:solidFill>
                <a:latin typeface="Calibri"/>
                <a:cs typeface="Calibri"/>
              </a:rPr>
              <a:t>Frais </a:t>
            </a:r>
            <a:r>
              <a:rPr sz="1100" b="1" i="1" spc="-5" dirty="0">
                <a:solidFill>
                  <a:srgbClr val="007436"/>
                </a:solidFill>
                <a:latin typeface="Calibri"/>
                <a:cs typeface="Calibri"/>
              </a:rPr>
              <a:t>de</a:t>
            </a:r>
            <a:r>
              <a:rPr sz="1100" b="1" i="1" spc="-110" dirty="0">
                <a:solidFill>
                  <a:srgbClr val="007436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007436"/>
                </a:solidFill>
                <a:latin typeface="Calibri"/>
                <a:cs typeface="Calibri"/>
              </a:rPr>
              <a:t>participation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35" y="5218429"/>
            <a:ext cx="1948008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latin typeface="Calibri"/>
                <a:cs typeface="Calibri"/>
              </a:rPr>
              <a:t>Etudiants </a:t>
            </a:r>
            <a:r>
              <a:rPr sz="1050" b="1" dirty="0">
                <a:latin typeface="Calibri"/>
                <a:cs typeface="Calibri"/>
              </a:rPr>
              <a:t>: </a:t>
            </a:r>
            <a:r>
              <a:rPr sz="1050" spc="5" dirty="0">
                <a:latin typeface="Calibri"/>
                <a:cs typeface="Calibri"/>
              </a:rPr>
              <a:t>200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DNT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spc="-5" dirty="0">
                <a:latin typeface="Calibri"/>
                <a:cs typeface="Calibri"/>
              </a:rPr>
              <a:t>Participants </a:t>
            </a:r>
            <a:r>
              <a:rPr sz="1050" b="1" dirty="0">
                <a:latin typeface="Calibri"/>
                <a:cs typeface="Calibri"/>
              </a:rPr>
              <a:t>étrangers: </a:t>
            </a:r>
            <a:r>
              <a:rPr sz="1050" spc="5" dirty="0">
                <a:latin typeface="Calibri"/>
                <a:cs typeface="Calibri"/>
              </a:rPr>
              <a:t>200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EURO</a:t>
            </a:r>
            <a:r>
              <a:rPr lang="en-US" sz="1050" dirty="0">
                <a:latin typeface="Calibri"/>
                <a:cs typeface="Calibri"/>
              </a:rPr>
              <a:t>S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Participation </a:t>
            </a:r>
            <a:r>
              <a:rPr sz="1050" b="1" spc="5" dirty="0">
                <a:latin typeface="Calibri"/>
                <a:cs typeface="Calibri"/>
              </a:rPr>
              <a:t>à </a:t>
            </a:r>
            <a:r>
              <a:rPr sz="1050" b="1" spc="-5" dirty="0">
                <a:latin typeface="Calibri"/>
                <a:cs typeface="Calibri"/>
              </a:rPr>
              <a:t>distance: </a:t>
            </a:r>
            <a:r>
              <a:rPr sz="1050" spc="5" dirty="0">
                <a:latin typeface="Calibri"/>
                <a:cs typeface="Calibri"/>
              </a:rPr>
              <a:t>50</a:t>
            </a:r>
            <a:r>
              <a:rPr sz="1050" spc="-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EURO</a:t>
            </a:r>
            <a:r>
              <a:rPr lang="en-US" sz="1050" dirty="0">
                <a:latin typeface="Calibri"/>
                <a:cs typeface="Calibri"/>
              </a:rPr>
              <a:t>S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0" y="10265409"/>
            <a:ext cx="7559675" cy="0"/>
          </a:xfrm>
          <a:custGeom>
            <a:avLst/>
            <a:gdLst/>
            <a:ahLst/>
            <a:cxnLst/>
            <a:rect l="l" t="t" r="r" b="b"/>
            <a:pathLst>
              <a:path w="7559675">
                <a:moveTo>
                  <a:pt x="0" y="0"/>
                </a:moveTo>
                <a:lnTo>
                  <a:pt x="7559675" y="0"/>
                </a:lnTo>
              </a:path>
            </a:pathLst>
          </a:custGeom>
          <a:ln w="5334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9079" y="10294619"/>
            <a:ext cx="878839" cy="347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8300" y="10307318"/>
            <a:ext cx="939800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7630" y="3268344"/>
            <a:ext cx="256222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007436"/>
                </a:solidFill>
                <a:latin typeface="Arial"/>
                <a:cs typeface="Arial"/>
              </a:rPr>
              <a:t>Thèmes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Gestion intégrée des ressources naturelles et  sécurité</a:t>
            </a:r>
            <a:r>
              <a:rPr sz="1000" b="1" spc="-6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alimentaire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7630" y="3739515"/>
            <a:ext cx="2500630" cy="1086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Integrated </a:t>
            </a:r>
            <a:r>
              <a:rPr sz="1000" b="1" dirty="0">
                <a:latin typeface="Calibri"/>
                <a:cs typeface="Calibri"/>
              </a:rPr>
              <a:t>Pest</a:t>
            </a:r>
            <a:r>
              <a:rPr sz="1000" b="1" spc="-9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Management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Politiques agricoles et développement</a:t>
            </a:r>
            <a:r>
              <a:rPr sz="1000" b="1" dirty="0">
                <a:latin typeface="Calibri"/>
                <a:cs typeface="Calibri"/>
              </a:rPr>
              <a:t> rural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Résiliences des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agroécosystèmes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Gouvernance et </a:t>
            </a:r>
            <a:r>
              <a:rPr sz="1000" b="1" dirty="0">
                <a:latin typeface="Calibri"/>
                <a:cs typeface="Calibri"/>
              </a:rPr>
              <a:t>aménagement</a:t>
            </a:r>
            <a:r>
              <a:rPr sz="1000" b="1" spc="-1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territorial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Economie sociale et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solidaire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Chaine </a:t>
            </a:r>
            <a:r>
              <a:rPr sz="1000" b="1" dirty="0">
                <a:latin typeface="Calibri"/>
                <a:cs typeface="Calibri"/>
              </a:rPr>
              <a:t>de </a:t>
            </a:r>
            <a:r>
              <a:rPr sz="1000" b="1" spc="-5" dirty="0">
                <a:latin typeface="Calibri"/>
                <a:cs typeface="Calibri"/>
              </a:rPr>
              <a:t>valeur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agro-industrielle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Biodiversité et conservation des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ressources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7630" y="4806569"/>
            <a:ext cx="60642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Calibri"/>
                <a:cs typeface="Calibri"/>
              </a:rPr>
              <a:t>g</a:t>
            </a:r>
            <a:r>
              <a:rPr sz="1000" b="1" spc="-5" dirty="0">
                <a:latin typeface="Calibri"/>
                <a:cs typeface="Calibri"/>
              </a:rPr>
              <a:t>é</a:t>
            </a:r>
            <a:r>
              <a:rPr sz="1000" b="1" dirty="0">
                <a:latin typeface="Calibri"/>
                <a:cs typeface="Calibri"/>
              </a:rPr>
              <a:t>n</a:t>
            </a:r>
            <a:r>
              <a:rPr sz="1000" b="1" spc="-5" dirty="0">
                <a:latin typeface="Calibri"/>
                <a:cs typeface="Calibri"/>
              </a:rPr>
              <a:t>é</a:t>
            </a:r>
            <a:r>
              <a:rPr sz="1000" b="1" spc="-10" dirty="0">
                <a:latin typeface="Calibri"/>
                <a:cs typeface="Calibri"/>
              </a:rPr>
              <a:t>ti</a:t>
            </a:r>
            <a:r>
              <a:rPr sz="1000" b="1" dirty="0">
                <a:latin typeface="Calibri"/>
                <a:cs typeface="Calibri"/>
              </a:rPr>
              <a:t>qu</a:t>
            </a:r>
            <a:r>
              <a:rPr sz="1000" b="1" spc="-5" dirty="0">
                <a:latin typeface="Calibri"/>
                <a:cs typeface="Calibri"/>
              </a:rPr>
              <a:t>e</a:t>
            </a:r>
            <a:r>
              <a:rPr sz="1000" b="1" dirty="0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7630" y="4959095"/>
            <a:ext cx="282956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Agriculture </a:t>
            </a:r>
            <a:r>
              <a:rPr sz="1000" b="1" spc="-10" dirty="0">
                <a:latin typeface="Calibri"/>
                <a:cs typeface="Calibri"/>
              </a:rPr>
              <a:t>intelligente </a:t>
            </a:r>
            <a:r>
              <a:rPr sz="1000" b="1" spc="-5" dirty="0">
                <a:latin typeface="Calibri"/>
                <a:cs typeface="Calibri"/>
              </a:rPr>
              <a:t>et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digitale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Agriculture familiale et pratiques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agroécologiques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Agriculture et </a:t>
            </a:r>
            <a:r>
              <a:rPr sz="1000" b="1" spc="-5" dirty="0" err="1">
                <a:latin typeface="Calibri"/>
                <a:cs typeface="Calibri"/>
              </a:rPr>
              <a:t>efficacité</a:t>
            </a:r>
            <a:r>
              <a:rPr sz="1000" b="1" spc="-75" dirty="0">
                <a:latin typeface="Calibri"/>
                <a:cs typeface="Calibri"/>
              </a:rPr>
              <a:t> </a:t>
            </a:r>
            <a:r>
              <a:rPr sz="1000" b="1" spc="-5" dirty="0" err="1">
                <a:latin typeface="Calibri"/>
                <a:cs typeface="Calibri"/>
              </a:rPr>
              <a:t>énergétique</a:t>
            </a:r>
            <a:endParaRPr lang="en-US" sz="1000" b="1" spc="-5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fr-FR" sz="1000" b="1" spc="-5" dirty="0">
                <a:latin typeface="Calibri"/>
                <a:cs typeface="Calibri"/>
              </a:rPr>
              <a:t>Lutte intégrée </a:t>
            </a:r>
            <a:endParaRPr lang="fr-FR"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 err="1">
                <a:latin typeface="Calibri"/>
                <a:cs typeface="Calibri"/>
              </a:rPr>
              <a:t>Biotechnologie</a:t>
            </a:r>
            <a:r>
              <a:rPr sz="1000" b="1" spc="-5" dirty="0">
                <a:latin typeface="Calibri"/>
                <a:cs typeface="Calibri"/>
              </a:rPr>
              <a:t> animale et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végétale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Elevage et</a:t>
            </a:r>
            <a:r>
              <a:rPr sz="1000" b="1" spc="-7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parcours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dirty="0">
                <a:latin typeface="Calibri"/>
                <a:cs typeface="Calibri"/>
              </a:rPr>
              <a:t>Santé </a:t>
            </a:r>
            <a:r>
              <a:rPr sz="1000" b="1" spc="-5" dirty="0">
                <a:latin typeface="Calibri"/>
                <a:cs typeface="Calibri"/>
              </a:rPr>
              <a:t>animale et élevage</a:t>
            </a:r>
            <a:r>
              <a:rPr sz="1000" b="1" spc="-9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durable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Télédétection et SIG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appliqués</a:t>
            </a:r>
            <a:endParaRPr sz="10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Enseignement, Recherche,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vulgarisation,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1218" y="6305735"/>
            <a:ext cx="21945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Calibri"/>
                <a:cs typeface="Calibri"/>
              </a:rPr>
              <a:t>accompagnement </a:t>
            </a:r>
            <a:r>
              <a:rPr sz="1000" b="1" spc="-5" dirty="0">
                <a:latin typeface="Calibri"/>
                <a:cs typeface="Calibri"/>
              </a:rPr>
              <a:t>et innovation</a:t>
            </a:r>
            <a:r>
              <a:rPr sz="1000" b="1" spc="-1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agricoles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9840" y="6469379"/>
            <a:ext cx="2934970" cy="145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245"/>
              </a:lnSpc>
            </a:pPr>
            <a:r>
              <a:rPr sz="1050" b="1" i="1" dirty="0">
                <a:solidFill>
                  <a:srgbClr val="007436"/>
                </a:solidFill>
                <a:latin typeface="Arial"/>
                <a:cs typeface="Arial"/>
              </a:rPr>
              <a:t>Publication</a:t>
            </a:r>
            <a:endParaRPr sz="1050" dirty="0">
              <a:latin typeface="Arial"/>
              <a:cs typeface="Arial"/>
            </a:endParaRPr>
          </a:p>
          <a:p>
            <a:pPr marL="12700" marR="5080" algn="just">
              <a:lnSpc>
                <a:spcPts val="1200"/>
              </a:lnSpc>
              <a:spcBef>
                <a:spcPts val="25"/>
              </a:spcBef>
            </a:pPr>
            <a:r>
              <a:rPr sz="1000" spc="-5" dirty="0">
                <a:latin typeface="Calibri"/>
                <a:cs typeface="Calibri"/>
              </a:rPr>
              <a:t>Les auteurs ayant les articles retenus sont invités </a:t>
            </a:r>
            <a:r>
              <a:rPr sz="1000" dirty="0">
                <a:latin typeface="Calibri"/>
                <a:cs typeface="Calibri"/>
              </a:rPr>
              <a:t>à  </a:t>
            </a:r>
            <a:r>
              <a:rPr sz="1000" spc="-5" dirty="0">
                <a:latin typeface="Calibri"/>
                <a:cs typeface="Calibri"/>
              </a:rPr>
              <a:t>soumettre leurs manuscrits conformément </a:t>
            </a:r>
            <a:r>
              <a:rPr sz="1000" dirty="0">
                <a:latin typeface="Calibri"/>
                <a:cs typeface="Calibri"/>
              </a:rPr>
              <a:t>à </a:t>
            </a:r>
            <a:r>
              <a:rPr sz="1000" spc="5" dirty="0">
                <a:latin typeface="Calibri"/>
                <a:cs typeface="Calibri"/>
              </a:rPr>
              <a:t>un </a:t>
            </a:r>
            <a:r>
              <a:rPr sz="1000" spc="-5" dirty="0">
                <a:latin typeface="Calibri"/>
                <a:cs typeface="Calibri"/>
              </a:rPr>
              <a:t>modèle  téléchargeable sur le site de l’ESA Mograne. Les articles  retenus seront </a:t>
            </a:r>
            <a:r>
              <a:rPr sz="1000" spc="-10" dirty="0">
                <a:latin typeface="Calibri"/>
                <a:cs typeface="Calibri"/>
              </a:rPr>
              <a:t>publiés </a:t>
            </a:r>
            <a:r>
              <a:rPr sz="1000" spc="-5" dirty="0">
                <a:latin typeface="Calibri"/>
                <a:cs typeface="Calibri"/>
              </a:rPr>
              <a:t>dans les </a:t>
            </a:r>
            <a:r>
              <a:rPr sz="1000" dirty="0">
                <a:latin typeface="Calibri"/>
                <a:cs typeface="Calibri"/>
              </a:rPr>
              <a:t>actes </a:t>
            </a:r>
            <a:r>
              <a:rPr sz="1000" spc="-5" dirty="0">
                <a:latin typeface="Calibri"/>
                <a:cs typeface="Calibri"/>
              </a:rPr>
              <a:t>de la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conférence.</a:t>
            </a:r>
            <a:endParaRPr sz="1000" dirty="0">
              <a:latin typeface="Calibri"/>
              <a:cs typeface="Calibri"/>
            </a:endParaRPr>
          </a:p>
          <a:p>
            <a:pPr marL="40005" algn="just">
              <a:lnSpc>
                <a:spcPct val="100000"/>
              </a:lnSpc>
              <a:spcBef>
                <a:spcPts val="155"/>
              </a:spcBef>
            </a:pPr>
            <a:r>
              <a:rPr sz="1000" b="1" i="1" dirty="0">
                <a:solidFill>
                  <a:srgbClr val="007436"/>
                </a:solidFill>
                <a:latin typeface="Arial"/>
                <a:cs typeface="Arial"/>
              </a:rPr>
              <a:t>Side</a:t>
            </a:r>
            <a:r>
              <a:rPr sz="1000" b="1" i="1" spc="-110" dirty="0">
                <a:solidFill>
                  <a:srgbClr val="007436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7436"/>
                </a:solidFill>
                <a:latin typeface="Arial"/>
                <a:cs typeface="Arial"/>
              </a:rPr>
              <a:t>events</a:t>
            </a:r>
            <a:endParaRPr sz="1000" dirty="0">
              <a:latin typeface="Arial"/>
              <a:cs typeface="Arial"/>
            </a:endParaRPr>
          </a:p>
          <a:p>
            <a:pPr marL="40005" algn="just">
              <a:lnSpc>
                <a:spcPct val="100000"/>
              </a:lnSpc>
              <a:spcBef>
                <a:spcPts val="80"/>
              </a:spcBef>
            </a:pP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Les  organisateurs  prévoient  </a:t>
            </a:r>
            <a:r>
              <a:rPr sz="1000" spc="-10" dirty="0">
                <a:solidFill>
                  <a:srgbClr val="252F33"/>
                </a:solidFill>
                <a:latin typeface="Calibri"/>
                <a:cs typeface="Calibri"/>
              </a:rPr>
              <a:t>une  </a:t>
            </a: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série  d'activités</a:t>
            </a:r>
            <a:r>
              <a:rPr sz="1000" spc="15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52F33"/>
                </a:solidFill>
                <a:latin typeface="Calibri"/>
                <a:cs typeface="Calibri"/>
              </a:rPr>
              <a:t>en</a:t>
            </a:r>
            <a:endParaRPr sz="1000" dirty="0">
              <a:latin typeface="Calibri"/>
              <a:cs typeface="Calibri"/>
            </a:endParaRPr>
          </a:p>
          <a:p>
            <a:pPr marL="40005" marR="111760">
              <a:lnSpc>
                <a:spcPct val="106700"/>
              </a:lnSpc>
              <a:spcBef>
                <a:spcPts val="15"/>
              </a:spcBef>
            </a:pP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parallèles des </a:t>
            </a:r>
            <a:r>
              <a:rPr sz="1000" dirty="0">
                <a:solidFill>
                  <a:srgbClr val="252F33"/>
                </a:solidFill>
                <a:latin typeface="Calibri"/>
                <a:cs typeface="Calibri"/>
              </a:rPr>
              <a:t>«</a:t>
            </a:r>
            <a:r>
              <a:rPr sz="1000" b="1" dirty="0">
                <a:solidFill>
                  <a:srgbClr val="252F33"/>
                </a:solidFill>
                <a:latin typeface="Calibri"/>
                <a:cs typeface="Calibri"/>
              </a:rPr>
              <a:t>Side </a:t>
            </a:r>
            <a:r>
              <a:rPr sz="1000" b="1" spc="-5" dirty="0">
                <a:solidFill>
                  <a:srgbClr val="252F33"/>
                </a:solidFill>
                <a:latin typeface="Calibri"/>
                <a:cs typeface="Calibri"/>
              </a:rPr>
              <a:t>events</a:t>
            </a: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» </a:t>
            </a:r>
            <a:r>
              <a:rPr sz="1000" dirty="0">
                <a:solidFill>
                  <a:srgbClr val="252F33"/>
                </a:solidFill>
                <a:latin typeface="Calibri"/>
                <a:cs typeface="Calibri"/>
              </a:rPr>
              <a:t>et </a:t>
            </a:r>
            <a:r>
              <a:rPr sz="1000" spc="-10" dirty="0">
                <a:solidFill>
                  <a:srgbClr val="252F33"/>
                </a:solidFill>
                <a:latin typeface="Calibri"/>
                <a:cs typeface="Calibri"/>
              </a:rPr>
              <a:t>une </a:t>
            </a: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séance de  "présentation de</a:t>
            </a:r>
            <a:r>
              <a:rPr sz="1000" spc="-35" dirty="0">
                <a:solidFill>
                  <a:srgbClr val="252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52F33"/>
                </a:solidFill>
                <a:latin typeface="Calibri"/>
                <a:cs typeface="Calibri"/>
              </a:rPr>
              <a:t>posters".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27903" y="8014334"/>
            <a:ext cx="1733550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b="1" i="1" spc="-5" dirty="0">
                <a:solidFill>
                  <a:srgbClr val="007436"/>
                </a:solidFill>
                <a:latin typeface="Arial"/>
                <a:cs typeface="Arial"/>
              </a:rPr>
              <a:t>Email </a:t>
            </a:r>
            <a:r>
              <a:rPr sz="1000" b="1" i="1" dirty="0">
                <a:solidFill>
                  <a:srgbClr val="007436"/>
                </a:solidFill>
                <a:latin typeface="Arial"/>
                <a:cs typeface="Arial"/>
              </a:rPr>
              <a:t>du</a:t>
            </a:r>
            <a:r>
              <a:rPr sz="1000" b="1" i="1" spc="-90" dirty="0">
                <a:solidFill>
                  <a:srgbClr val="007436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7436"/>
                </a:solidFill>
                <a:latin typeface="Arial"/>
                <a:cs typeface="Arial"/>
              </a:rPr>
              <a:t>colloque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sz="1200" b="1" i="1" spc="-5" dirty="0">
                <a:latin typeface="Arial"/>
                <a:cs typeface="Arial"/>
                <a:hlinkClick r:id="rId4"/>
              </a:rPr>
              <a:t>girnad2023@gmail.com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88100" y="10309859"/>
            <a:ext cx="1140459" cy="38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28440" y="10314940"/>
            <a:ext cx="1107439" cy="340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5200" y="0"/>
            <a:ext cx="6593840" cy="10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037840" marR="885825" indent="-2139950">
              <a:lnSpc>
                <a:spcPct val="115900"/>
              </a:lnSpc>
              <a:spcBef>
                <a:spcPts val="800"/>
              </a:spcBef>
            </a:pPr>
            <a:r>
              <a:rPr sz="1050" b="1" i="1" dirty="0">
                <a:latin typeface="Arial"/>
                <a:cs typeface="Arial"/>
              </a:rPr>
              <a:t>Organized By the </a:t>
            </a:r>
            <a:r>
              <a:rPr sz="1050" b="1" i="1" spc="-5" dirty="0">
                <a:latin typeface="Arial"/>
                <a:cs typeface="Arial"/>
              </a:rPr>
              <a:t>Higher School of </a:t>
            </a:r>
            <a:r>
              <a:rPr sz="1050" b="1" i="1" dirty="0">
                <a:latin typeface="Arial"/>
                <a:cs typeface="Arial"/>
              </a:rPr>
              <a:t>Agriculture, </a:t>
            </a:r>
            <a:r>
              <a:rPr sz="1050" b="1" i="1" spc="-5" dirty="0">
                <a:latin typeface="Arial"/>
                <a:cs typeface="Arial"/>
              </a:rPr>
              <a:t>Mograne </a:t>
            </a:r>
            <a:r>
              <a:rPr sz="1050" b="1" i="1" dirty="0">
                <a:latin typeface="Arial"/>
                <a:cs typeface="Arial"/>
              </a:rPr>
              <a:t>in partnership</a:t>
            </a:r>
            <a:r>
              <a:rPr sz="1050" b="1" i="1" spc="-195" dirty="0">
                <a:latin typeface="Arial"/>
                <a:cs typeface="Arial"/>
              </a:rPr>
              <a:t> </a:t>
            </a:r>
            <a:r>
              <a:rPr sz="1050" b="1" i="1" spc="5" dirty="0">
                <a:latin typeface="Arial"/>
                <a:cs typeface="Arial"/>
              </a:rPr>
              <a:t>with  </a:t>
            </a:r>
            <a:r>
              <a:rPr sz="1050" b="1" i="1" spc="-5" dirty="0">
                <a:latin typeface="Arial"/>
                <a:cs typeface="Arial"/>
              </a:rPr>
              <a:t>ICARDA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02867" y="4476695"/>
            <a:ext cx="13144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-5" dirty="0" err="1">
                <a:solidFill>
                  <a:srgbClr val="007436"/>
                </a:solidFill>
                <a:latin typeface="Arial"/>
                <a:cs typeface="Arial"/>
              </a:rPr>
              <a:t>Comité</a:t>
            </a:r>
            <a:r>
              <a:rPr sz="1100" b="1" i="1" spc="-55" dirty="0">
                <a:solidFill>
                  <a:srgbClr val="007436"/>
                </a:solidFill>
                <a:latin typeface="Arial"/>
                <a:cs typeface="Arial"/>
              </a:rPr>
              <a:t> </a:t>
            </a:r>
            <a:r>
              <a:rPr sz="1100" b="1" i="1" spc="-5" dirty="0" err="1">
                <a:solidFill>
                  <a:srgbClr val="007436"/>
                </a:solidFill>
                <a:latin typeface="Arial"/>
                <a:cs typeface="Arial"/>
              </a:rPr>
              <a:t>scientifique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37932" y="4650830"/>
            <a:ext cx="1264666" cy="5949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FR" sz="700" i="1" dirty="0">
                <a:cs typeface="Calibri"/>
              </a:rPr>
              <a:t>Slim </a:t>
            </a:r>
            <a:r>
              <a:rPr lang="fr-FR" sz="700" i="1" spc="-10" dirty="0" err="1">
                <a:cs typeface="Calibri"/>
              </a:rPr>
              <a:t>Rouz</a:t>
            </a:r>
            <a:r>
              <a:rPr lang="fr-FR" sz="700" i="1" spc="-1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</a:p>
          <a:p>
            <a:pPr marL="12700"/>
            <a:r>
              <a:rPr lang="fr-FR" sz="700" i="1" spc="-5" dirty="0" err="1">
                <a:cs typeface="Calibri"/>
              </a:rPr>
              <a:t>Ghzel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dirty="0">
                <a:cs typeface="Calibri"/>
              </a:rPr>
              <a:t>Lamia</a:t>
            </a:r>
            <a:r>
              <a:rPr lang="fr-FR" sz="700" i="1" spc="-5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  <a:endParaRPr lang="fr-FR" sz="7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i="1" dirty="0">
                <a:latin typeface="Calibri"/>
                <a:cs typeface="Calibri"/>
              </a:rPr>
              <a:t>Slim </a:t>
            </a:r>
            <a:r>
              <a:rPr sz="700" i="1" spc="-5" dirty="0" err="1">
                <a:latin typeface="Calibri"/>
                <a:cs typeface="Calibri"/>
              </a:rPr>
              <a:t>Zekri</a:t>
            </a:r>
            <a:r>
              <a:rPr sz="700" i="1" spc="-7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(</a:t>
            </a:r>
            <a:r>
              <a:rPr lang="fr-FR" sz="700" i="1" spc="-5" dirty="0">
                <a:latin typeface="Calibri"/>
                <a:cs typeface="Calibri"/>
              </a:rPr>
              <a:t>SQU, </a:t>
            </a:r>
            <a:r>
              <a:rPr sz="700" i="1" spc="-5" dirty="0">
                <a:latin typeface="Calibri"/>
                <a:cs typeface="Calibri"/>
              </a:rPr>
              <a:t>Oman)</a:t>
            </a:r>
            <a:endParaRPr lang="fr-FR" sz="700" i="1" spc="-5" dirty="0">
              <a:latin typeface="Calibri"/>
              <a:cs typeface="Calibri"/>
            </a:endParaRPr>
          </a:p>
          <a:p>
            <a:pPr marL="12700" lvl="0"/>
            <a:r>
              <a:rPr lang="fr-FR" sz="700" i="1" spc="-5" dirty="0">
                <a:solidFill>
                  <a:prstClr val="black"/>
                </a:solidFill>
                <a:cs typeface="Calibri"/>
              </a:rPr>
              <a:t>Abdallah </a:t>
            </a:r>
            <a:r>
              <a:rPr lang="fr-FR" sz="700" i="1" spc="-5" dirty="0" err="1">
                <a:solidFill>
                  <a:prstClr val="black"/>
                </a:solidFill>
                <a:cs typeface="Calibri"/>
              </a:rPr>
              <a:t>Benalaya</a:t>
            </a:r>
            <a:r>
              <a:rPr lang="fr-FR" sz="700" i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fr-FR" sz="700" i="1" spc="-10" dirty="0">
                <a:solidFill>
                  <a:prstClr val="black"/>
                </a:solidFill>
                <a:cs typeface="Calibri"/>
              </a:rPr>
              <a:t>(Tunisie)</a:t>
            </a:r>
          </a:p>
          <a:p>
            <a:pPr marL="12700" marR="269875">
              <a:lnSpc>
                <a:spcPct val="107100"/>
              </a:lnSpc>
            </a:pPr>
            <a:r>
              <a:rPr lang="fr-FR" sz="700" i="1" spc="-5" dirty="0">
                <a:cs typeface="Calibri"/>
              </a:rPr>
              <a:t>Ali </a:t>
            </a:r>
            <a:r>
              <a:rPr lang="fr-FR" sz="700" i="1" spc="-5" dirty="0" err="1">
                <a:cs typeface="Calibri"/>
              </a:rPr>
              <a:t>Abaab</a:t>
            </a:r>
            <a:r>
              <a:rPr lang="fr-FR" sz="700" i="1" spc="-5" dirty="0">
                <a:cs typeface="Calibri"/>
              </a:rPr>
              <a:t> (GIZ, </a:t>
            </a:r>
            <a:r>
              <a:rPr lang="fr-FR" sz="700" i="1" spc="-10" dirty="0">
                <a:cs typeface="Calibri"/>
              </a:rPr>
              <a:t>Tunisie)  </a:t>
            </a:r>
            <a:r>
              <a:rPr lang="fr-FR" sz="700" i="1" spc="-10" dirty="0" err="1">
                <a:cs typeface="Calibri"/>
              </a:rPr>
              <a:t>Akari</a:t>
            </a:r>
            <a:r>
              <a:rPr lang="fr-FR" sz="700" i="1" spc="-1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Abdallah (FSEGT)  Andreas Thiel (Germany)  Kaouther </a:t>
            </a:r>
            <a:r>
              <a:rPr lang="fr-FR" sz="700" i="1" spc="-5" dirty="0" err="1">
                <a:cs typeface="Calibri"/>
              </a:rPr>
              <a:t>Lajili</a:t>
            </a:r>
            <a:r>
              <a:rPr lang="fr-FR" sz="700" i="1" spc="-5" dirty="0">
                <a:cs typeface="Calibri"/>
              </a:rPr>
              <a:t> (Canada)  Hajer Ammar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dirty="0">
                <a:cs typeface="Calibri"/>
              </a:rPr>
              <a:t>Ghazi </a:t>
            </a:r>
            <a:r>
              <a:rPr lang="fr-FR" sz="700" i="1" dirty="0" err="1">
                <a:cs typeface="Calibri"/>
              </a:rPr>
              <a:t>krida</a:t>
            </a:r>
            <a:r>
              <a:rPr lang="fr-FR" sz="700" i="1" spc="-60" dirty="0">
                <a:cs typeface="Calibri"/>
              </a:rPr>
              <a:t> </a:t>
            </a:r>
            <a:r>
              <a:rPr lang="fr-FR" sz="700" i="1" spc="-10" dirty="0">
                <a:cs typeface="Calibri"/>
              </a:rPr>
              <a:t>(INAT)</a:t>
            </a:r>
            <a:endParaRPr lang="fr-FR" sz="700" dirty="0">
              <a:cs typeface="Calibri"/>
            </a:endParaRPr>
          </a:p>
          <a:p>
            <a:pPr marL="12700" marR="32384">
              <a:lnSpc>
                <a:spcPct val="107200"/>
              </a:lnSpc>
            </a:pPr>
            <a:r>
              <a:rPr lang="fr-FR" sz="700" i="1" spc="-5" dirty="0" err="1">
                <a:cs typeface="Calibri"/>
              </a:rPr>
              <a:t>Jouda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Mediouni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10" dirty="0">
                <a:cs typeface="Calibri"/>
              </a:rPr>
              <a:t>(INRAT)  </a:t>
            </a:r>
          </a:p>
          <a:p>
            <a:pPr marL="12700" marR="32384">
              <a:lnSpc>
                <a:spcPct val="107200"/>
              </a:lnSpc>
            </a:pPr>
            <a:r>
              <a:rPr lang="fr-FR" sz="700" i="1" spc="-5" dirty="0">
                <a:cs typeface="Calibri"/>
              </a:rPr>
              <a:t>Aymen Frija (ICARDA)</a:t>
            </a:r>
          </a:p>
          <a:p>
            <a:pPr marL="12700" marR="32384">
              <a:lnSpc>
                <a:spcPct val="107200"/>
              </a:lnSpc>
            </a:pPr>
            <a:r>
              <a:rPr lang="fr-FR" sz="700" i="1" spc="-5" dirty="0">
                <a:cs typeface="Calibri"/>
              </a:rPr>
              <a:t>Boubaker </a:t>
            </a:r>
            <a:r>
              <a:rPr lang="fr-FR" sz="700" i="1" spc="-5" dirty="0" err="1">
                <a:cs typeface="Calibri"/>
              </a:rPr>
              <a:t>Dhehibi</a:t>
            </a:r>
            <a:r>
              <a:rPr lang="fr-FR" sz="700" i="1" spc="-5" dirty="0">
                <a:cs typeface="Calibri"/>
              </a:rPr>
              <a:t> (ICARDA)  </a:t>
            </a:r>
            <a:r>
              <a:rPr lang="fr-FR" sz="700" i="1" spc="-5" dirty="0" err="1">
                <a:cs typeface="Calibri"/>
              </a:rPr>
              <a:t>Veronique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Alary</a:t>
            </a:r>
            <a:r>
              <a:rPr lang="fr-FR" sz="700" i="1" spc="-5" dirty="0">
                <a:cs typeface="Calibri"/>
              </a:rPr>
              <a:t> (ICARDA)</a:t>
            </a:r>
          </a:p>
          <a:p>
            <a:pPr marL="12700" marR="32384">
              <a:lnSpc>
                <a:spcPct val="107200"/>
              </a:lnSpc>
            </a:pPr>
            <a:r>
              <a:rPr lang="fr-FR" sz="700" i="1" spc="-5" dirty="0">
                <a:cs typeface="Calibri"/>
              </a:rPr>
              <a:t>Nicolas </a:t>
            </a:r>
            <a:r>
              <a:rPr lang="fr-FR" sz="700" i="1" dirty="0" err="1">
                <a:cs typeface="Calibri"/>
              </a:rPr>
              <a:t>Faysee</a:t>
            </a:r>
            <a:r>
              <a:rPr lang="fr-FR" sz="700" i="1" spc="-6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(CIRAD)</a:t>
            </a:r>
            <a:endParaRPr lang="fr-FR" sz="700" dirty="0">
              <a:cs typeface="Calibri"/>
            </a:endParaRPr>
          </a:p>
          <a:p>
            <a:pPr marL="12700" marR="27305">
              <a:lnSpc>
                <a:spcPct val="107000"/>
              </a:lnSpc>
            </a:pPr>
            <a:r>
              <a:rPr lang="fr-FR" sz="700" i="1" spc="-5" dirty="0" err="1">
                <a:cs typeface="Calibri"/>
              </a:rPr>
              <a:t>Zayani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Khemaies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25">
                <a:cs typeface="Calibri"/>
              </a:rPr>
              <a:t>(AVFA</a:t>
            </a:r>
            <a:r>
              <a:rPr lang="fr-FR" sz="700" i="1" spc="-10">
                <a:cs typeface="Calibri"/>
              </a:rPr>
              <a:t>) 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5">
                <a:cs typeface="Calibri"/>
              </a:rPr>
              <a:t>Mongi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dirty="0">
                <a:cs typeface="Calibri"/>
              </a:rPr>
              <a:t>Ben </a:t>
            </a:r>
            <a:r>
              <a:rPr lang="fr-FR" sz="700" i="1" spc="-10" dirty="0">
                <a:cs typeface="Calibri"/>
              </a:rPr>
              <a:t>Younes </a:t>
            </a:r>
            <a:r>
              <a:rPr lang="fr-FR" sz="700" i="1" spc="-5" dirty="0">
                <a:cs typeface="Calibri"/>
              </a:rPr>
              <a:t>(PRRDA)  </a:t>
            </a:r>
            <a:r>
              <a:rPr lang="fr-FR" sz="700" i="1" dirty="0" err="1">
                <a:cs typeface="Calibri"/>
              </a:rPr>
              <a:t>Bayrem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dirty="0" err="1">
                <a:cs typeface="Calibri"/>
              </a:rPr>
              <a:t>Jammeli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(ESA </a:t>
            </a:r>
            <a:r>
              <a:rPr lang="fr-FR" sz="700" i="1" dirty="0">
                <a:cs typeface="Calibri"/>
              </a:rPr>
              <a:t>Mateur)  </a:t>
            </a:r>
            <a:r>
              <a:rPr lang="fr-FR" sz="700" i="1" spc="-5" dirty="0" err="1">
                <a:cs typeface="Calibri"/>
              </a:rPr>
              <a:t>Tibaoui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dirty="0" err="1">
                <a:cs typeface="Calibri"/>
              </a:rPr>
              <a:t>Gouider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(ESA </a:t>
            </a:r>
            <a:r>
              <a:rPr lang="fr-FR" sz="700" i="1" dirty="0">
                <a:cs typeface="Calibri"/>
              </a:rPr>
              <a:t>Mateur)  Ben </a:t>
            </a:r>
            <a:r>
              <a:rPr lang="fr-FR" sz="700" i="1" spc="-5" dirty="0" err="1">
                <a:cs typeface="Calibri"/>
              </a:rPr>
              <a:t>jeddi</a:t>
            </a:r>
            <a:r>
              <a:rPr lang="fr-FR" sz="700" i="1" spc="-5" dirty="0">
                <a:cs typeface="Calibri"/>
              </a:rPr>
              <a:t> Fayçal </a:t>
            </a:r>
            <a:r>
              <a:rPr lang="fr-FR" sz="700" i="1" dirty="0">
                <a:cs typeface="Calibri"/>
              </a:rPr>
              <a:t>(INAT</a:t>
            </a:r>
            <a:r>
              <a:rPr lang="fr-FR" sz="700" i="1" spc="-10" dirty="0">
                <a:cs typeface="Calibri"/>
              </a:rPr>
              <a:t>) 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20" dirty="0">
                <a:cs typeface="Calibri"/>
              </a:rPr>
              <a:t>Taha </a:t>
            </a:r>
            <a:r>
              <a:rPr lang="fr-FR" sz="700" i="1" spc="-5" dirty="0">
                <a:cs typeface="Calibri"/>
              </a:rPr>
              <a:t>Najar </a:t>
            </a:r>
            <a:r>
              <a:rPr lang="fr-FR" sz="700" i="1" dirty="0">
                <a:cs typeface="Calibri"/>
              </a:rPr>
              <a:t>(INAT</a:t>
            </a:r>
            <a:r>
              <a:rPr lang="fr-FR" sz="700" i="1" spc="-10" dirty="0">
                <a:cs typeface="Calibri"/>
              </a:rPr>
              <a:t>) 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5" dirty="0" err="1">
                <a:cs typeface="Calibri"/>
              </a:rPr>
              <a:t>Moujahed</a:t>
            </a:r>
            <a:r>
              <a:rPr lang="fr-FR" sz="700" i="1" spc="-5" dirty="0">
                <a:cs typeface="Calibri"/>
              </a:rPr>
              <a:t> Nizar </a:t>
            </a:r>
            <a:r>
              <a:rPr lang="fr-FR" sz="700" i="1" dirty="0">
                <a:cs typeface="Calibri"/>
              </a:rPr>
              <a:t>(INAT</a:t>
            </a:r>
            <a:r>
              <a:rPr lang="fr-FR" sz="700" i="1" spc="-10" dirty="0">
                <a:cs typeface="Calibri"/>
              </a:rPr>
              <a:t>) 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5" dirty="0">
                <a:cs typeface="Calibri"/>
              </a:rPr>
              <a:t>Sanaa Mustapha </a:t>
            </a:r>
            <a:r>
              <a:rPr lang="fr-FR" sz="700" i="1" dirty="0">
                <a:cs typeface="Calibri"/>
              </a:rPr>
              <a:t>(INAT</a:t>
            </a:r>
            <a:r>
              <a:rPr lang="fr-FR" sz="700" i="1" spc="-10" dirty="0">
                <a:cs typeface="Calibri"/>
              </a:rPr>
              <a:t>)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5" dirty="0" err="1">
                <a:cs typeface="Calibri"/>
              </a:rPr>
              <a:t>Harrabi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dirty="0">
                <a:cs typeface="Calibri"/>
              </a:rPr>
              <a:t>Moncef (INAT</a:t>
            </a:r>
            <a:r>
              <a:rPr lang="fr-FR" sz="700" i="1" spc="-10" dirty="0">
                <a:cs typeface="Calibri"/>
              </a:rPr>
              <a:t>) 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spc="-15" dirty="0" err="1">
                <a:cs typeface="Calibri"/>
              </a:rPr>
              <a:t>Tarhouni</a:t>
            </a:r>
            <a:r>
              <a:rPr lang="fr-FR" sz="700" i="1" spc="-15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Jamila </a:t>
            </a:r>
            <a:r>
              <a:rPr lang="fr-FR" sz="700" i="1" dirty="0">
                <a:cs typeface="Calibri"/>
              </a:rPr>
              <a:t>(INAT</a:t>
            </a:r>
            <a:r>
              <a:rPr lang="fr-FR" sz="700" i="1" spc="-10" dirty="0">
                <a:cs typeface="Calibri"/>
              </a:rPr>
              <a:t>) 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dirty="0">
                <a:cs typeface="Calibri"/>
              </a:rPr>
              <a:t>Ben Hassine </a:t>
            </a:r>
            <a:r>
              <a:rPr lang="fr-FR" sz="700" i="1" spc="-5" dirty="0">
                <a:cs typeface="Calibri"/>
              </a:rPr>
              <a:t>Habib (</a:t>
            </a:r>
            <a:r>
              <a:rPr lang="fr-FR" sz="700" i="1" spc="-10" dirty="0">
                <a:cs typeface="Calibri"/>
              </a:rPr>
              <a:t>Tunisie)</a:t>
            </a:r>
          </a:p>
          <a:p>
            <a:pPr marL="12700" marR="27305">
              <a:lnSpc>
                <a:spcPct val="107000"/>
              </a:lnSpc>
            </a:pPr>
            <a:r>
              <a:rPr lang="fr-FR" sz="700" i="1" dirty="0">
                <a:cs typeface="Calibri"/>
              </a:rPr>
              <a:t>Sinan Bacha</a:t>
            </a:r>
            <a:r>
              <a:rPr lang="fr-FR" sz="700" i="1" spc="-9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(CNCT)</a:t>
            </a:r>
            <a:endParaRPr lang="fr-FR" sz="700" dirty="0">
              <a:cs typeface="Calibri"/>
            </a:endParaRPr>
          </a:p>
          <a:p>
            <a:pPr marL="12700" marR="132080">
              <a:lnSpc>
                <a:spcPct val="107100"/>
              </a:lnSpc>
            </a:pPr>
            <a:r>
              <a:rPr lang="fr-FR" sz="700" i="1" spc="-5" dirty="0">
                <a:cs typeface="Calibri"/>
              </a:rPr>
              <a:t>Ahmed </a:t>
            </a:r>
            <a:r>
              <a:rPr lang="fr-FR" sz="700" i="1" spc="-5" dirty="0" err="1">
                <a:cs typeface="Calibri"/>
              </a:rPr>
              <a:t>Ezzine</a:t>
            </a:r>
            <a:r>
              <a:rPr lang="fr-FR" sz="700" i="1" spc="-5" dirty="0">
                <a:cs typeface="Calibri"/>
              </a:rPr>
              <a:t> (CNCT)  </a:t>
            </a:r>
            <a:r>
              <a:rPr lang="fr-FR" sz="700" i="1" spc="-5" dirty="0" err="1">
                <a:cs typeface="Calibri"/>
              </a:rPr>
              <a:t>Thouraya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Sahli</a:t>
            </a:r>
            <a:r>
              <a:rPr lang="fr-FR" sz="700" i="1" spc="-5" dirty="0">
                <a:cs typeface="Calibri"/>
              </a:rPr>
              <a:t> (CNCT)  </a:t>
            </a:r>
          </a:p>
          <a:p>
            <a:pPr marL="12700" marR="132080">
              <a:lnSpc>
                <a:spcPct val="107100"/>
              </a:lnSpc>
            </a:pPr>
            <a:r>
              <a:rPr lang="fr-FR" sz="700" i="1" spc="-10" dirty="0">
                <a:cs typeface="Calibri"/>
              </a:rPr>
              <a:t>Youssef Fouad </a:t>
            </a:r>
            <a:r>
              <a:rPr lang="fr-FR" sz="700" i="1" spc="-5" dirty="0">
                <a:cs typeface="Calibri"/>
              </a:rPr>
              <a:t>(France)  </a:t>
            </a:r>
            <a:r>
              <a:rPr lang="fr-FR" sz="700" i="1" dirty="0">
                <a:cs typeface="Calibri"/>
              </a:rPr>
              <a:t>Moncef Bouaziz</a:t>
            </a:r>
            <a:r>
              <a:rPr lang="fr-FR" sz="700" i="1" spc="-5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(Allemagne)  </a:t>
            </a:r>
            <a:r>
              <a:rPr lang="fr-FR" sz="700" i="1" spc="-5" dirty="0" err="1">
                <a:cs typeface="Calibri"/>
              </a:rPr>
              <a:t>Eric</a:t>
            </a:r>
            <a:r>
              <a:rPr lang="fr-FR" sz="700" i="1" spc="-5" dirty="0">
                <a:cs typeface="Calibri"/>
              </a:rPr>
              <a:t> Conti </a:t>
            </a:r>
            <a:r>
              <a:rPr lang="fr-FR" sz="700" i="1" dirty="0">
                <a:cs typeface="Calibri"/>
              </a:rPr>
              <a:t>(UNIPG, </a:t>
            </a:r>
            <a:r>
              <a:rPr lang="fr-FR" sz="700" i="1" dirty="0" err="1">
                <a:cs typeface="Calibri"/>
              </a:rPr>
              <a:t>Italy</a:t>
            </a:r>
            <a:r>
              <a:rPr lang="fr-FR" sz="700" i="1" dirty="0">
                <a:cs typeface="Calibri"/>
              </a:rPr>
              <a:t>)</a:t>
            </a:r>
          </a:p>
          <a:p>
            <a:pPr marL="12700" marR="132080">
              <a:lnSpc>
                <a:spcPct val="107100"/>
              </a:lnSpc>
            </a:pPr>
            <a:r>
              <a:rPr lang="fr-FR" sz="700" i="1" dirty="0" err="1">
                <a:cs typeface="Calibri"/>
              </a:rPr>
              <a:t>Jesus</a:t>
            </a:r>
            <a:r>
              <a:rPr lang="fr-FR" sz="700" i="1" dirty="0">
                <a:cs typeface="Calibri"/>
              </a:rPr>
              <a:t> M. </a:t>
            </a:r>
            <a:r>
              <a:rPr lang="fr-FR" sz="700" i="1" spc="-5" dirty="0">
                <a:cs typeface="Calibri"/>
              </a:rPr>
              <a:t>Castillo (US, Spain)  Fabio </a:t>
            </a:r>
            <a:r>
              <a:rPr lang="fr-FR" sz="700" i="1" dirty="0" err="1">
                <a:cs typeface="Calibri"/>
              </a:rPr>
              <a:t>Primavera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(USP, </a:t>
            </a:r>
            <a:r>
              <a:rPr lang="fr-FR" sz="700" i="1" spc="-25" dirty="0" err="1">
                <a:cs typeface="Calibri"/>
              </a:rPr>
              <a:t>Italy</a:t>
            </a:r>
            <a:r>
              <a:rPr lang="fr-FR" sz="700" i="1" spc="-25" dirty="0">
                <a:cs typeface="Calibri"/>
              </a:rPr>
              <a:t>)  </a:t>
            </a:r>
          </a:p>
          <a:p>
            <a:pPr marL="12700" marR="132080">
              <a:lnSpc>
                <a:spcPct val="107100"/>
              </a:lnSpc>
            </a:pPr>
            <a:r>
              <a:rPr lang="fr-FR" sz="700" i="1" spc="-25" dirty="0">
                <a:cs typeface="Calibri"/>
              </a:rPr>
              <a:t>Angela </a:t>
            </a:r>
            <a:r>
              <a:rPr lang="fr-FR" sz="700" i="1" spc="-25" dirty="0" err="1">
                <a:cs typeface="Calibri"/>
              </a:rPr>
              <a:t>Canale</a:t>
            </a:r>
            <a:r>
              <a:rPr lang="fr-FR" sz="700" i="1" spc="-25" dirty="0">
                <a:cs typeface="Calibri"/>
              </a:rPr>
              <a:t> ( </a:t>
            </a:r>
            <a:r>
              <a:rPr lang="fr-FR" sz="700" i="1" spc="-25" dirty="0" err="1">
                <a:cs typeface="Calibri"/>
              </a:rPr>
              <a:t>Italy</a:t>
            </a:r>
            <a:r>
              <a:rPr lang="fr-FR" sz="700" i="1" spc="-25" dirty="0">
                <a:cs typeface="Calibri"/>
              </a:rPr>
              <a:t>)</a:t>
            </a:r>
          </a:p>
          <a:p>
            <a:pPr marL="12700" marR="132080">
              <a:lnSpc>
                <a:spcPct val="107100"/>
              </a:lnSpc>
            </a:pPr>
            <a:r>
              <a:rPr lang="fr-FR" sz="700" i="1" spc="-5" dirty="0">
                <a:cs typeface="Calibri"/>
              </a:rPr>
              <a:t>Franco </a:t>
            </a:r>
            <a:r>
              <a:rPr lang="fr-FR" sz="700" i="1" spc="-5" dirty="0" err="1">
                <a:cs typeface="Calibri"/>
              </a:rPr>
              <a:t>Cotana</a:t>
            </a:r>
            <a:r>
              <a:rPr lang="fr-FR" sz="700" i="1" spc="-5" dirty="0">
                <a:cs typeface="Calibri"/>
              </a:rPr>
              <a:t> (USP,</a:t>
            </a:r>
            <a:r>
              <a:rPr lang="fr-FR" sz="700" i="1" spc="-70" dirty="0">
                <a:cs typeface="Calibri"/>
              </a:rPr>
              <a:t> </a:t>
            </a:r>
            <a:r>
              <a:rPr lang="fr-FR" sz="700" i="1" dirty="0" err="1">
                <a:cs typeface="Calibri"/>
              </a:rPr>
              <a:t>Italy</a:t>
            </a:r>
            <a:r>
              <a:rPr lang="fr-FR" sz="700" i="1" dirty="0">
                <a:cs typeface="Calibri"/>
              </a:rPr>
              <a:t>)</a:t>
            </a:r>
          </a:p>
          <a:p>
            <a:pPr marL="12700" marR="132080">
              <a:lnSpc>
                <a:spcPct val="107100"/>
              </a:lnSpc>
            </a:pPr>
            <a:r>
              <a:rPr lang="fr-FR" sz="700" i="1" dirty="0">
                <a:cs typeface="Calibri"/>
              </a:rPr>
              <a:t>Anouar Ben Mimoun (INAT)</a:t>
            </a:r>
            <a:endParaRPr lang="fr-FR" sz="700" dirty="0">
              <a:cs typeface="Calibri"/>
            </a:endParaRPr>
          </a:p>
          <a:p>
            <a:pPr marL="12700" marR="5080">
              <a:lnSpc>
                <a:spcPct val="107100"/>
              </a:lnSpc>
            </a:pPr>
            <a:r>
              <a:rPr lang="fr-FR" sz="700" i="1" dirty="0">
                <a:cs typeface="Calibri"/>
              </a:rPr>
              <a:t>Mohamed </a:t>
            </a:r>
            <a:r>
              <a:rPr lang="fr-FR" sz="700" i="1" spc="-5" dirty="0" err="1">
                <a:cs typeface="Calibri"/>
              </a:rPr>
              <a:t>Abdeladhim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spc="-10" dirty="0">
                <a:cs typeface="Calibri"/>
              </a:rPr>
              <a:t>Ayoub </a:t>
            </a:r>
            <a:r>
              <a:rPr lang="fr-FR" sz="700" i="1" spc="-10" dirty="0" err="1">
                <a:cs typeface="Calibri"/>
              </a:rPr>
              <a:t>Fouzai</a:t>
            </a:r>
            <a:r>
              <a:rPr lang="fr-FR" sz="700" i="1" spc="-25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  <a:endParaRPr lang="fr-FR" sz="700" dirty="0">
              <a:cs typeface="Calibri"/>
            </a:endParaRPr>
          </a:p>
          <a:p>
            <a:pPr marL="12700" marR="114935">
              <a:lnSpc>
                <a:spcPct val="106800"/>
              </a:lnSpc>
            </a:pPr>
            <a:r>
              <a:rPr lang="fr-FR" sz="700" i="1" dirty="0">
                <a:cs typeface="Calibri"/>
              </a:rPr>
              <a:t>Hassen </a:t>
            </a:r>
            <a:r>
              <a:rPr lang="fr-FR" sz="700" i="1" spc="-5" dirty="0" err="1">
                <a:cs typeface="Calibri"/>
              </a:rPr>
              <a:t>Abdelhafidh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spc="-5" dirty="0" err="1">
                <a:cs typeface="Calibri"/>
              </a:rPr>
              <a:t>Lasaad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Albouchi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Salem </a:t>
            </a:r>
            <a:r>
              <a:rPr lang="fr-FR" sz="700" i="1" dirty="0">
                <a:cs typeface="Calibri"/>
              </a:rPr>
              <a:t>ben Hassen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dirty="0">
                <a:cs typeface="Calibri"/>
              </a:rPr>
              <a:t>Samir ben </a:t>
            </a:r>
            <a:r>
              <a:rPr lang="fr-FR" sz="700" i="1" spc="-5" dirty="0">
                <a:cs typeface="Calibri"/>
              </a:rPr>
              <a:t>Ali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dirty="0">
                <a:cs typeface="Calibri"/>
              </a:rPr>
              <a:t>Mohamed </a:t>
            </a:r>
            <a:r>
              <a:rPr lang="fr-FR" sz="700" i="1" spc="-5" dirty="0" err="1">
                <a:cs typeface="Calibri"/>
              </a:rPr>
              <a:t>Elimem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spc="-5" dirty="0" err="1">
                <a:cs typeface="Calibri"/>
              </a:rPr>
              <a:t>Emna</a:t>
            </a:r>
            <a:r>
              <a:rPr lang="fr-FR" sz="700" i="1" spc="-5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Ouertani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spc="-5" dirty="0" err="1">
                <a:cs typeface="Calibri"/>
              </a:rPr>
              <a:t>Hamouda</a:t>
            </a:r>
            <a:r>
              <a:rPr lang="fr-FR" sz="700" i="1" spc="-5" dirty="0">
                <a:cs typeface="Calibri"/>
              </a:rPr>
              <a:t> Aichi</a:t>
            </a:r>
            <a:r>
              <a:rPr lang="fr-FR" sz="700" i="1" spc="-3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  <a:endParaRPr lang="fr-FR" sz="700" dirty="0">
              <a:cs typeface="Calibri"/>
            </a:endParaRPr>
          </a:p>
          <a:p>
            <a:pPr marL="12700" marR="64135">
              <a:lnSpc>
                <a:spcPct val="107100"/>
              </a:lnSpc>
            </a:pPr>
            <a:r>
              <a:rPr lang="fr-FR" sz="700" i="1" dirty="0">
                <a:cs typeface="Calibri"/>
              </a:rPr>
              <a:t>Ben </a:t>
            </a:r>
            <a:r>
              <a:rPr lang="fr-FR" sz="700" i="1" dirty="0" err="1">
                <a:cs typeface="Calibri"/>
              </a:rPr>
              <a:t>Hassine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Kaouther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  </a:t>
            </a:r>
            <a:r>
              <a:rPr lang="fr-FR" sz="700" i="1" dirty="0" err="1">
                <a:cs typeface="Calibri"/>
              </a:rPr>
              <a:t>Manel</a:t>
            </a:r>
            <a:r>
              <a:rPr lang="fr-FR" sz="700" i="1" dirty="0">
                <a:cs typeface="Calibri"/>
              </a:rPr>
              <a:t> </a:t>
            </a:r>
            <a:r>
              <a:rPr lang="fr-FR" sz="700" i="1" spc="-5" dirty="0" err="1">
                <a:cs typeface="Calibri"/>
              </a:rPr>
              <a:t>Mosbahi</a:t>
            </a:r>
            <a:r>
              <a:rPr lang="fr-FR" sz="700" i="1" spc="-5" dirty="0">
                <a:cs typeface="Calibri"/>
              </a:rPr>
              <a:t> 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</a:p>
          <a:p>
            <a:pPr marL="12700" marR="64135">
              <a:lnSpc>
                <a:spcPct val="107100"/>
              </a:lnSpc>
            </a:pPr>
            <a:r>
              <a:rPr lang="fr-FR" sz="700" i="1" dirty="0">
                <a:cs typeface="Calibri"/>
              </a:rPr>
              <a:t>Amel </a:t>
            </a:r>
            <a:r>
              <a:rPr lang="fr-FR" sz="700" i="1" spc="-10" dirty="0" err="1">
                <a:cs typeface="Calibri"/>
              </a:rPr>
              <a:t>Kerkeni</a:t>
            </a:r>
            <a:r>
              <a:rPr lang="fr-FR" sz="700" i="1" spc="-40" dirty="0">
                <a:cs typeface="Calibri"/>
              </a:rPr>
              <a:t> </a:t>
            </a:r>
            <a:r>
              <a:rPr lang="fr-FR" sz="700" i="1" spc="-5" dirty="0">
                <a:cs typeface="Calibri"/>
              </a:rPr>
              <a:t>(</a:t>
            </a:r>
            <a:r>
              <a:rPr lang="fr-FR" sz="700" i="1" spc="-5" dirty="0" err="1">
                <a:cs typeface="Calibri"/>
              </a:rPr>
              <a:t>ESAMo</a:t>
            </a:r>
            <a:r>
              <a:rPr lang="fr-FR" sz="700" i="1" spc="-5" dirty="0">
                <a:cs typeface="Calibri"/>
              </a:rPr>
              <a:t>)</a:t>
            </a:r>
            <a:endParaRPr lang="fr-FR" sz="700" dirty="0">
              <a:cs typeface="Calibri"/>
            </a:endParaRPr>
          </a:p>
          <a:p>
            <a:pPr marL="12700" lvl="0"/>
            <a:endParaRPr lang="fr-FR" sz="700" dirty="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endParaRPr sz="7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819" y="4948017"/>
            <a:ext cx="3978275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-7" baseline="2645" dirty="0">
                <a:latin typeface="Calibri"/>
                <a:cs typeface="Calibri"/>
              </a:rPr>
              <a:t>Enseignants-chercheurs </a:t>
            </a:r>
            <a:r>
              <a:rPr sz="1575" b="1" spc="7" baseline="2645" dirty="0">
                <a:latin typeface="Calibri"/>
                <a:cs typeface="Calibri"/>
              </a:rPr>
              <a:t>et </a:t>
            </a:r>
            <a:r>
              <a:rPr sz="1575" b="1" baseline="2645" dirty="0">
                <a:latin typeface="Calibri"/>
                <a:cs typeface="Calibri"/>
              </a:rPr>
              <a:t>Professionnels:  </a:t>
            </a:r>
            <a:r>
              <a:rPr sz="1575" spc="7" baseline="2645" dirty="0">
                <a:latin typeface="Calibri"/>
                <a:cs typeface="Calibri"/>
              </a:rPr>
              <a:t>400 DNT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29560" y="10286999"/>
            <a:ext cx="500379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41240" y="8437879"/>
            <a:ext cx="2575560" cy="16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" y="6062979"/>
            <a:ext cx="2923540" cy="22148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10100" y="1170939"/>
            <a:ext cx="2806700" cy="21056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819" y="8397240"/>
            <a:ext cx="2948940" cy="1813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40" y="10294619"/>
            <a:ext cx="1562100" cy="3962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320" y="10159"/>
            <a:ext cx="944880" cy="1153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5200" y="0"/>
            <a:ext cx="6593840" cy="1087120"/>
          </a:xfrm>
          <a:custGeom>
            <a:avLst/>
            <a:gdLst/>
            <a:ahLst/>
            <a:cxnLst/>
            <a:rect l="l" t="t" r="r" b="b"/>
            <a:pathLst>
              <a:path w="6593840" h="1087120">
                <a:moveTo>
                  <a:pt x="0" y="1087120"/>
                </a:moveTo>
                <a:lnTo>
                  <a:pt x="6593840" y="1087120"/>
                </a:lnTo>
                <a:lnTo>
                  <a:pt x="6593840" y="0"/>
                </a:lnTo>
                <a:lnTo>
                  <a:pt x="0" y="0"/>
                </a:lnTo>
                <a:lnTo>
                  <a:pt x="0" y="1087120"/>
                </a:lnTo>
                <a:close/>
              </a:path>
            </a:pathLst>
          </a:custGeom>
          <a:solidFill>
            <a:srgbClr val="F47C1F">
              <a:alpha val="6705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2150491" y="43179"/>
            <a:ext cx="4218305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sz="1000" b="1" i="1" dirty="0">
                <a:solidFill>
                  <a:srgbClr val="538235"/>
                </a:solidFill>
                <a:latin typeface="Arial"/>
                <a:cs typeface="Arial"/>
              </a:rPr>
              <a:t>8</a:t>
            </a:r>
            <a:r>
              <a:rPr sz="975" b="1" i="1" baseline="25641" dirty="0">
                <a:solidFill>
                  <a:srgbClr val="538235"/>
                </a:solidFill>
                <a:latin typeface="Arial"/>
                <a:cs typeface="Arial"/>
              </a:rPr>
              <a:t>ème  </a:t>
            </a:r>
            <a:r>
              <a:rPr sz="1000" b="1" i="1" dirty="0">
                <a:solidFill>
                  <a:srgbClr val="538235"/>
                </a:solidFill>
                <a:latin typeface="Arial"/>
                <a:cs typeface="Arial"/>
              </a:rPr>
              <a:t>Colloque</a:t>
            </a:r>
            <a:r>
              <a:rPr sz="1000" b="1" i="1" spc="-14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538235"/>
                </a:solidFill>
                <a:latin typeface="Arial"/>
                <a:cs typeface="Arial"/>
              </a:rPr>
              <a:t>international</a:t>
            </a:r>
            <a:endParaRPr sz="10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000" b="1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Gestion</a:t>
            </a:r>
            <a:r>
              <a:rPr sz="1000" b="1" i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06FC0"/>
                </a:solidFill>
                <a:latin typeface="Arial"/>
                <a:cs typeface="Arial"/>
              </a:rPr>
              <a:t>Intégrée</a:t>
            </a:r>
            <a:r>
              <a:rPr sz="1000" b="1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des</a:t>
            </a:r>
            <a:r>
              <a:rPr sz="10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Ressources</a:t>
            </a:r>
            <a:r>
              <a:rPr sz="1000" b="1" i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Naturelles</a:t>
            </a:r>
            <a:r>
              <a:rPr sz="1000" b="1" i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et</a:t>
            </a:r>
            <a:r>
              <a:rPr sz="1000" b="1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Agriculture</a:t>
            </a:r>
            <a:r>
              <a:rPr sz="10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6FC0"/>
                </a:solidFill>
                <a:latin typeface="Arial"/>
                <a:cs typeface="Arial"/>
              </a:rPr>
              <a:t>Durable  </a:t>
            </a:r>
            <a:r>
              <a:rPr sz="1000" b="1" i="1" dirty="0">
                <a:solidFill>
                  <a:srgbClr val="538235"/>
                </a:solidFill>
                <a:latin typeface="Arial"/>
                <a:cs typeface="Arial"/>
              </a:rPr>
              <a:t>8-10 </a:t>
            </a:r>
            <a:r>
              <a:rPr sz="1000" b="1" i="1" spc="-5" dirty="0">
                <a:solidFill>
                  <a:srgbClr val="538235"/>
                </a:solidFill>
                <a:latin typeface="Arial"/>
                <a:cs typeface="Arial"/>
              </a:rPr>
              <a:t>Mars</a:t>
            </a:r>
            <a:r>
              <a:rPr sz="1000" b="1" i="1" spc="-114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538235"/>
                </a:solidFill>
                <a:latin typeface="Arial"/>
                <a:cs typeface="Arial"/>
              </a:rPr>
              <a:t>2023</a:t>
            </a:r>
            <a:endParaRPr sz="1000" dirty="0">
              <a:latin typeface="Arial"/>
              <a:cs typeface="Arial"/>
            </a:endParaRPr>
          </a:p>
          <a:p>
            <a:pPr marL="7620" algn="ctr">
              <a:lnSpc>
                <a:spcPts val="1160"/>
              </a:lnSpc>
            </a:pPr>
            <a:r>
              <a:rPr sz="1000" b="1" i="1" dirty="0">
                <a:solidFill>
                  <a:srgbClr val="538235"/>
                </a:solidFill>
                <a:latin typeface="Arial"/>
                <a:cs typeface="Arial"/>
              </a:rPr>
              <a:t>Hôtel Golden TulipTaj Sultan,</a:t>
            </a:r>
            <a:r>
              <a:rPr sz="1000" b="1" i="1" spc="-19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538235"/>
                </a:solidFill>
                <a:latin typeface="Arial"/>
                <a:cs typeface="Arial"/>
              </a:rPr>
              <a:t>Hammamet-Tunisie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7DE801F-EC38-9612-BF1C-91D89311F5AE}"/>
              </a:ext>
            </a:extLst>
          </p:cNvPr>
          <p:cNvSpPr txBox="1"/>
          <p:nvPr/>
        </p:nvSpPr>
        <p:spPr>
          <a:xfrm>
            <a:off x="1492251" y="644748"/>
            <a:ext cx="5569202" cy="430887"/>
          </a:xfrm>
          <a:prstGeom prst="rect">
            <a:avLst/>
          </a:prstGeom>
          <a:solidFill>
            <a:srgbClr val="F8A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solidFill>
                  <a:schemeClr val="accent6">
                    <a:lumMod val="50000"/>
                  </a:schemeClr>
                </a:solidFill>
                <a:highlight>
                  <a:srgbClr val="F8A7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Organisé par l’Ecole Supérieure d’Agriculture de </a:t>
            </a:r>
            <a:r>
              <a:rPr lang="fr-FR" sz="1100" b="1" i="1" dirty="0" err="1">
                <a:solidFill>
                  <a:schemeClr val="accent6">
                    <a:lumMod val="50000"/>
                  </a:schemeClr>
                </a:solidFill>
                <a:highlight>
                  <a:srgbClr val="F8A7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Mograne</a:t>
            </a:r>
            <a:r>
              <a:rPr lang="fr-FR" sz="1100" b="1" i="1" dirty="0">
                <a:solidFill>
                  <a:schemeClr val="accent6">
                    <a:lumMod val="50000"/>
                  </a:schemeClr>
                </a:solidFill>
                <a:highlight>
                  <a:srgbClr val="F8A7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en Collaboration avec l’ICARDA </a:t>
            </a:r>
            <a:endParaRPr lang="LID4096" sz="1100" b="1" i="1" dirty="0">
              <a:solidFill>
                <a:schemeClr val="accent6">
                  <a:lumMod val="50000"/>
                </a:schemeClr>
              </a:solidFill>
              <a:highlight>
                <a:srgbClr val="F8A76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766</Words>
  <Application>Microsoft Office PowerPoint</Application>
  <PresentationFormat>Personnalisé</PresentationFormat>
  <Paragraphs>75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Zied Idoudi</dc:creator>
  <cp:lastModifiedBy>SLIM ROUZ</cp:lastModifiedBy>
  <cp:revision>6</cp:revision>
  <dcterms:created xsi:type="dcterms:W3CDTF">2023-01-04T17:26:28Z</dcterms:created>
  <dcterms:modified xsi:type="dcterms:W3CDTF">2023-01-05T18:25:28Z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2023-01-04T00:00:00Z</vt:filetime>
  </property>
</Properties>
</file>